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56" r:id="rId2"/>
  </p:sldIdLst>
  <p:sldSz cx="7559675" cy="10691813"/>
  <p:notesSz cx="6858000" cy="9947275"/>
  <p:defaultTextStyle>
    <a:defPPr>
      <a:defRPr lang="ru-RU"/>
    </a:defPPr>
    <a:lvl1pPr marL="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D3BC"/>
    <a:srgbClr val="B99647"/>
    <a:srgbClr val="F2E9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474" y="-2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6830A7-F355-4491-96D2-99575AE24880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1243013"/>
            <a:ext cx="23749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900"/>
            <a:ext cx="5486400" cy="3916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7B3D9D-B2B1-4A0F-8B31-E89E9A6C80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397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41550" y="1243013"/>
            <a:ext cx="2374900" cy="33575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7B3D9D-B2B1-4A0F-8B31-E89E9A6C802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853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50429-CD5A-4A54-B1B5-39D739A3513E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FB041-980C-4C13-A0A7-659DC8588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616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50429-CD5A-4A54-B1B5-39D739A3513E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FB041-980C-4C13-A0A7-659DC8588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046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50429-CD5A-4A54-B1B5-39D739A3513E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FB041-980C-4C13-A0A7-659DC8588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928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50429-CD5A-4A54-B1B5-39D739A3513E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FB041-980C-4C13-A0A7-659DC8588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672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50429-CD5A-4A54-B1B5-39D739A3513E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FB041-980C-4C13-A0A7-659DC8588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232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50429-CD5A-4A54-B1B5-39D739A3513E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FB041-980C-4C13-A0A7-659DC8588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49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50429-CD5A-4A54-B1B5-39D739A3513E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FB041-980C-4C13-A0A7-659DC8588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370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50429-CD5A-4A54-B1B5-39D739A3513E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FB041-980C-4C13-A0A7-659DC8588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585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50429-CD5A-4A54-B1B5-39D739A3513E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FB041-980C-4C13-A0A7-659DC8588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179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50429-CD5A-4A54-B1B5-39D739A3513E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FB041-980C-4C13-A0A7-659DC8588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919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50429-CD5A-4A54-B1B5-39D739A3513E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FB041-980C-4C13-A0A7-659DC8588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933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50429-CD5A-4A54-B1B5-39D739A3513E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FB041-980C-4C13-A0A7-659DC8588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725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861170" y="6363914"/>
            <a:ext cx="4502951" cy="4143576"/>
          </a:xfrm>
          <a:prstGeom prst="roundRect">
            <a:avLst>
              <a:gd name="adj" fmla="val 4759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35425" y="249852"/>
            <a:ext cx="6524250" cy="640459"/>
          </a:xfrm>
        </p:spPr>
        <p:txBody>
          <a:bodyPr>
            <a:noAutofit/>
          </a:bodyPr>
          <a:lstStyle/>
          <a:p>
            <a:r>
              <a:rPr lang="ru-RU" sz="3400" b="1" dirty="0"/>
              <a:t>П</a:t>
            </a:r>
            <a:r>
              <a:rPr lang="ru-RU" sz="3400" b="1" dirty="0" smtClean="0"/>
              <a:t>амятка </a:t>
            </a:r>
            <a:r>
              <a:rPr lang="ru-RU" sz="3400" b="1" dirty="0"/>
              <a:t>действий при атаке БПЛА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97585" y="6363913"/>
            <a:ext cx="2230119" cy="30658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+mj-lt"/>
              </a:rPr>
              <a:t>Обломки БПЛА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2" t="14231" r="5550" b="6697"/>
          <a:stretch/>
        </p:blipFill>
        <p:spPr>
          <a:xfrm>
            <a:off x="2959716" y="8089424"/>
            <a:ext cx="2547621" cy="1244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2" t="29947" r="8365"/>
          <a:stretch/>
        </p:blipFill>
        <p:spPr>
          <a:xfrm>
            <a:off x="5046845" y="9063804"/>
            <a:ext cx="2229625" cy="13081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51" b="27655"/>
          <a:stretch/>
        </p:blipFill>
        <p:spPr>
          <a:xfrm>
            <a:off x="5129763" y="6859210"/>
            <a:ext cx="2146707" cy="133649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825591" y="6859210"/>
            <a:ext cx="226303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100"/>
              </a:lnSpc>
            </a:pPr>
            <a:endParaRPr lang="ru-RU" sz="1400" dirty="0"/>
          </a:p>
          <a:p>
            <a:pPr>
              <a:lnSpc>
                <a:spcPts val="1100"/>
              </a:lnSpc>
            </a:pPr>
            <a:r>
              <a:rPr lang="ru-RU" sz="1400" dirty="0">
                <a:solidFill>
                  <a:schemeClr val="bg1"/>
                </a:solidFill>
              </a:rPr>
              <a:t>-     </a:t>
            </a:r>
            <a:r>
              <a:rPr lang="ru-RU" sz="1300" dirty="0">
                <a:solidFill>
                  <a:schemeClr val="bg1"/>
                </a:solidFill>
              </a:rPr>
              <a:t>трогать, вскрывать, передвигать</a:t>
            </a:r>
          </a:p>
          <a:p>
            <a:pPr marL="171450" indent="-171450">
              <a:lnSpc>
                <a:spcPts val="1100"/>
              </a:lnSpc>
              <a:buFontTx/>
              <a:buChar char="-"/>
            </a:pPr>
            <a:r>
              <a:rPr lang="ru-RU" sz="1300" dirty="0">
                <a:solidFill>
                  <a:schemeClr val="bg1"/>
                </a:solidFill>
              </a:rPr>
              <a:t>вести фото-, видеосъемку места падения БПЛА</a:t>
            </a:r>
          </a:p>
          <a:p>
            <a:pPr marL="171450" indent="-171450">
              <a:lnSpc>
                <a:spcPts val="1100"/>
              </a:lnSpc>
              <a:buFontTx/>
              <a:buChar char="-"/>
            </a:pPr>
            <a:r>
              <a:rPr lang="ru-RU" sz="1300" dirty="0">
                <a:solidFill>
                  <a:schemeClr val="bg1"/>
                </a:solidFill>
              </a:rPr>
              <a:t>пользоваться вблизи мобильными телефонами, устройствами </a:t>
            </a:r>
            <a:r>
              <a:rPr lang="ru-RU" sz="1300" dirty="0" smtClean="0">
                <a:solidFill>
                  <a:schemeClr val="bg1"/>
                </a:solidFill>
              </a:rPr>
              <a:t>GPS</a:t>
            </a:r>
          </a:p>
          <a:p>
            <a:pPr marL="171450" indent="-171450">
              <a:lnSpc>
                <a:spcPts val="1100"/>
              </a:lnSpc>
              <a:buFontTx/>
              <a:buChar char="-"/>
            </a:pPr>
            <a:endParaRPr lang="ru-RU" sz="1300" dirty="0">
              <a:solidFill>
                <a:schemeClr val="bg1"/>
              </a:solidFill>
            </a:endParaRPr>
          </a:p>
          <a:p>
            <a:pPr marL="171450" indent="-171450">
              <a:lnSpc>
                <a:spcPts val="1100"/>
              </a:lnSpc>
              <a:buFontTx/>
              <a:buChar char="-"/>
            </a:pPr>
            <a:endParaRPr lang="ru-RU" sz="1300" dirty="0" smtClean="0">
              <a:solidFill>
                <a:schemeClr val="bg1"/>
              </a:solidFill>
            </a:endParaRPr>
          </a:p>
          <a:p>
            <a:pPr>
              <a:lnSpc>
                <a:spcPts val="1100"/>
              </a:lnSpc>
            </a:pPr>
            <a:endParaRPr lang="ru-RU" sz="1300" dirty="0">
              <a:solidFill>
                <a:schemeClr val="bg1"/>
              </a:solidFill>
            </a:endParaRPr>
          </a:p>
          <a:p>
            <a:pPr marL="171450" indent="-171450">
              <a:lnSpc>
                <a:spcPts val="1100"/>
              </a:lnSpc>
              <a:buFontTx/>
              <a:buChar char="-"/>
            </a:pPr>
            <a:endParaRPr lang="ru-RU" sz="1300" dirty="0">
              <a:solidFill>
                <a:schemeClr val="bg1"/>
              </a:solidFill>
            </a:endParaRPr>
          </a:p>
          <a:p>
            <a:pPr marL="171450" indent="-171450">
              <a:lnSpc>
                <a:spcPts val="1100"/>
              </a:lnSpc>
              <a:buFontTx/>
              <a:buChar char="-"/>
            </a:pPr>
            <a:endParaRPr lang="ru-RU" sz="1300" dirty="0">
              <a:solidFill>
                <a:schemeClr val="bg1"/>
              </a:solidFill>
            </a:endParaRPr>
          </a:p>
          <a:p>
            <a:pPr marL="171450" indent="-171450">
              <a:lnSpc>
                <a:spcPts val="1100"/>
              </a:lnSpc>
              <a:buFontTx/>
              <a:buChar char="-"/>
            </a:pPr>
            <a:endParaRPr lang="ru-RU" sz="1300" dirty="0">
              <a:solidFill>
                <a:schemeClr val="bg1"/>
              </a:solidFill>
            </a:endParaRPr>
          </a:p>
          <a:p>
            <a:pPr marL="171450" indent="-171450">
              <a:lnSpc>
                <a:spcPts val="1100"/>
              </a:lnSpc>
              <a:buFontTx/>
              <a:buChar char="-"/>
            </a:pPr>
            <a:endParaRPr lang="ru-RU" sz="1300" dirty="0">
              <a:solidFill>
                <a:schemeClr val="bg1"/>
              </a:solidFill>
            </a:endParaRPr>
          </a:p>
          <a:p>
            <a:pPr>
              <a:lnSpc>
                <a:spcPts val="1100"/>
              </a:lnSpc>
            </a:pPr>
            <a:endParaRPr lang="ru-RU" sz="1300" dirty="0">
              <a:solidFill>
                <a:schemeClr val="bg1"/>
              </a:solidFill>
            </a:endParaRPr>
          </a:p>
          <a:p>
            <a:pPr marL="171450" indent="-171450">
              <a:lnSpc>
                <a:spcPts val="1100"/>
              </a:lnSpc>
              <a:buFontTx/>
              <a:buChar char="-"/>
            </a:pPr>
            <a:endParaRPr lang="ru-RU" sz="1300" dirty="0">
              <a:solidFill>
                <a:schemeClr val="bg1"/>
              </a:solidFill>
            </a:endParaRPr>
          </a:p>
          <a:p>
            <a:pPr>
              <a:lnSpc>
                <a:spcPts val="1100"/>
              </a:lnSpc>
            </a:pPr>
            <a:endParaRPr lang="ru-RU" sz="1300" dirty="0">
              <a:solidFill>
                <a:schemeClr val="bg1"/>
              </a:solidFill>
            </a:endParaRPr>
          </a:p>
          <a:p>
            <a:pPr marL="171450" indent="-171450">
              <a:lnSpc>
                <a:spcPts val="1100"/>
              </a:lnSpc>
              <a:buFontTx/>
              <a:buChar char="-"/>
            </a:pPr>
            <a:r>
              <a:rPr lang="ru-RU" sz="1300" dirty="0">
                <a:solidFill>
                  <a:schemeClr val="bg1"/>
                </a:solidFill>
              </a:rPr>
              <a:t>распространять фото, видео                                                            БПЛА в социальных сетях и мессенджерах</a:t>
            </a:r>
          </a:p>
          <a:p>
            <a:pPr marL="171450" indent="-171450">
              <a:lnSpc>
                <a:spcPts val="1000"/>
              </a:lnSpc>
              <a:buFontTx/>
              <a:buChar char="-"/>
            </a:pPr>
            <a:endParaRPr lang="ru-RU" sz="1300" dirty="0">
              <a:solidFill>
                <a:schemeClr val="bg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74812" y="4401025"/>
            <a:ext cx="2573785" cy="6106463"/>
          </a:xfrm>
          <a:prstGeom prst="roundRect">
            <a:avLst>
              <a:gd name="adj" fmla="val 7952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47043" y="4381190"/>
            <a:ext cx="2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+mj-lt"/>
              </a:rPr>
              <a:t>Мины из БПЛА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0" r="34888" b="1209"/>
          <a:stretch/>
        </p:blipFill>
        <p:spPr>
          <a:xfrm>
            <a:off x="281785" y="7484424"/>
            <a:ext cx="926772" cy="126131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68"/>
          <a:stretch/>
        </p:blipFill>
        <p:spPr>
          <a:xfrm>
            <a:off x="301508" y="4831102"/>
            <a:ext cx="2341766" cy="165383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7" t="2724" r="45460" b="3383"/>
          <a:stretch/>
        </p:blipFill>
        <p:spPr>
          <a:xfrm>
            <a:off x="1391183" y="8970434"/>
            <a:ext cx="1257300" cy="140555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46566" y="6556770"/>
            <a:ext cx="217698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ru-RU" sz="1500" dirty="0">
                <a:solidFill>
                  <a:srgbClr val="C00000"/>
                </a:solidFill>
              </a:rPr>
              <a:t>если вы обнаружили одну значит их кругом много!</a:t>
            </a:r>
            <a:r>
              <a:rPr lang="ru-RU" sz="1500" b="1" dirty="0">
                <a:solidFill>
                  <a:srgbClr val="C00000"/>
                </a:solidFill>
              </a:rPr>
              <a:t> </a:t>
            </a:r>
            <a:endParaRPr lang="ru-RU" sz="1500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80144" y="7200719"/>
            <a:ext cx="1656261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000"/>
              </a:lnSpc>
              <a:buFontTx/>
              <a:buChar char="-"/>
            </a:pPr>
            <a:r>
              <a:rPr lang="ru-RU" sz="1100" dirty="0">
                <a:solidFill>
                  <a:schemeClr val="bg1"/>
                </a:solidFill>
              </a:rPr>
              <a:t>близко не подходить! мины могут иметь устройства самоликвидации</a:t>
            </a:r>
          </a:p>
          <a:p>
            <a:pPr marL="171450" indent="-171450">
              <a:lnSpc>
                <a:spcPts val="1000"/>
              </a:lnSpc>
              <a:buFontTx/>
              <a:buChar char="-"/>
            </a:pPr>
            <a:endParaRPr lang="ru-RU" sz="1100" dirty="0">
              <a:solidFill>
                <a:schemeClr val="bg1"/>
              </a:solidFill>
            </a:endParaRPr>
          </a:p>
          <a:p>
            <a:pPr marL="171450" indent="-171450">
              <a:lnSpc>
                <a:spcPts val="1000"/>
              </a:lnSpc>
              <a:buFontTx/>
              <a:buChar char="-"/>
            </a:pPr>
            <a:r>
              <a:rPr lang="ru-RU" sz="1100" dirty="0" smtClean="0">
                <a:solidFill>
                  <a:schemeClr val="bg1"/>
                </a:solidFill>
              </a:rPr>
              <a:t>обозначьте </a:t>
            </a:r>
            <a:r>
              <a:rPr lang="ru-RU" sz="1100" dirty="0">
                <a:solidFill>
                  <a:schemeClr val="bg1"/>
                </a:solidFill>
              </a:rPr>
              <a:t>место нахождения мины легко заметной в любое время суток и </a:t>
            </a:r>
            <a:r>
              <a:rPr lang="ru-RU" sz="1100" dirty="0" err="1">
                <a:solidFill>
                  <a:schemeClr val="bg1"/>
                </a:solidFill>
              </a:rPr>
              <a:t>трудносмещаемой</a:t>
            </a:r>
            <a:r>
              <a:rPr lang="ru-RU" sz="1100" dirty="0">
                <a:solidFill>
                  <a:schemeClr val="bg1"/>
                </a:solidFill>
              </a:rPr>
              <a:t> вешкой/знаком</a:t>
            </a:r>
          </a:p>
          <a:p>
            <a:pPr marL="171450" indent="-171450">
              <a:buFontTx/>
              <a:buChar char="-"/>
            </a:pPr>
            <a:endParaRPr lang="ru-RU" sz="9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1429" y="8927535"/>
            <a:ext cx="1341197" cy="81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ru-RU" sz="1400" dirty="0">
                <a:solidFill>
                  <a:schemeClr val="bg1"/>
                </a:solidFill>
              </a:rPr>
              <a:t>В случае обнаружения звонить на номер </a:t>
            </a:r>
            <a:r>
              <a:rPr lang="ru-RU" sz="1400" dirty="0">
                <a:solidFill>
                  <a:srgbClr val="FF0000"/>
                </a:solidFill>
              </a:rPr>
              <a:t>112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866727" y="981635"/>
            <a:ext cx="4515707" cy="5248731"/>
          </a:xfrm>
          <a:prstGeom prst="roundRect">
            <a:avLst>
              <a:gd name="adj" fmla="val 2728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995252" y="2082477"/>
            <a:ext cx="2378434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ru-RU" sz="1200" dirty="0"/>
              <a:t>находясь на открытой местности найдите укрытие</a:t>
            </a:r>
            <a:r>
              <a:rPr lang="ru-RU" sz="1100" dirty="0">
                <a:solidFill>
                  <a:schemeClr val="bg1"/>
                </a:solidFill>
              </a:rPr>
              <a:t>: подъезд, паркинг, подземный переход, яму или подвал. Даже козырёк подъезда может стать подходящим укрытием, если между вами и осколками будет хоть какое-то препятствие. Если укрытия нет, лягте на асфальт или землю и прикройте голову руками, сумкой или рюкзаком</a:t>
            </a:r>
          </a:p>
          <a:p>
            <a:pPr marL="171450" indent="-171450">
              <a:buFontTx/>
              <a:buChar char="-"/>
            </a:pPr>
            <a:endParaRPr lang="ru-RU" sz="1100" dirty="0">
              <a:solidFill>
                <a:schemeClr val="bg1"/>
              </a:solidFill>
            </a:endParaRPr>
          </a:p>
          <a:p>
            <a:pPr marL="171450" indent="-171450">
              <a:buFontTx/>
              <a:buChar char="-"/>
            </a:pPr>
            <a:r>
              <a:rPr lang="ru-RU" sz="1200" dirty="0"/>
              <a:t>не используйте для укрытия места рядом с техникой</a:t>
            </a:r>
            <a:r>
              <a:rPr lang="ru-RU" sz="1100" dirty="0"/>
              <a:t>, </a:t>
            </a:r>
            <a:r>
              <a:rPr lang="ru-RU" sz="1100" dirty="0" err="1">
                <a:solidFill>
                  <a:schemeClr val="bg1"/>
                </a:solidFill>
              </a:rPr>
              <a:t>взрыво</a:t>
            </a:r>
            <a:r>
              <a:rPr lang="ru-RU" sz="1100" dirty="0">
                <a:solidFill>
                  <a:schemeClr val="bg1"/>
                </a:solidFill>
              </a:rPr>
              <a:t>- и пожароопасными объектами, а также не следует </a:t>
            </a:r>
            <a:r>
              <a:rPr lang="ru-RU" sz="1100" dirty="0" smtClean="0">
                <a:solidFill>
                  <a:schemeClr val="bg1"/>
                </a:solidFill>
              </a:rPr>
              <a:t>укрываться </a:t>
            </a:r>
            <a:r>
              <a:rPr lang="ru-RU" sz="1100" dirty="0">
                <a:solidFill>
                  <a:schemeClr val="bg1"/>
                </a:solidFill>
              </a:rPr>
              <a:t>на расстоянии менее 30-50 метров от многоэтажных домов, из-за угрозы осколков</a:t>
            </a:r>
          </a:p>
          <a:p>
            <a:pPr marL="171450" indent="-171450">
              <a:buFontTx/>
              <a:buChar char="-"/>
            </a:pPr>
            <a:r>
              <a:rPr lang="ru-RU" sz="1200" dirty="0"/>
              <a:t>при нахождении в автомобиле незамедлительно покиньте его</a:t>
            </a:r>
          </a:p>
          <a:p>
            <a:endParaRPr lang="ru-RU" sz="1200" dirty="0"/>
          </a:p>
        </p:txBody>
      </p:sp>
      <p:sp>
        <p:nvSpPr>
          <p:cNvPr id="26" name="TextBox 25"/>
          <p:cNvSpPr txBox="1"/>
          <p:nvPr/>
        </p:nvSpPr>
        <p:spPr>
          <a:xfrm>
            <a:off x="3141605" y="1123071"/>
            <a:ext cx="3942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Общие правила поведения при атаке БПЛА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874341" y="2087615"/>
            <a:ext cx="2260600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ru-RU" sz="1200" dirty="0"/>
              <a:t>отойдите от окон </a:t>
            </a:r>
            <a:r>
              <a:rPr lang="ru-RU" sz="1100" dirty="0">
                <a:solidFill>
                  <a:schemeClr val="bg1"/>
                </a:solidFill>
              </a:rPr>
              <a:t>(осколки и стёкла могут быть опасны) и спрячьтесь в коридоре, туалете или ванной комнате</a:t>
            </a:r>
          </a:p>
          <a:p>
            <a:endParaRPr lang="ru-RU" sz="1100" dirty="0">
              <a:solidFill>
                <a:schemeClr val="bg1"/>
              </a:solidFill>
            </a:endParaRPr>
          </a:p>
          <a:p>
            <a:pPr marL="171450" indent="-171450">
              <a:buFontTx/>
              <a:buChar char="-"/>
            </a:pPr>
            <a:r>
              <a:rPr lang="ru-RU" sz="1200" dirty="0"/>
              <a:t>спуститесь в подвал</a:t>
            </a:r>
            <a:r>
              <a:rPr lang="ru-RU" sz="1100" dirty="0">
                <a:solidFill>
                  <a:schemeClr val="bg1"/>
                </a:solidFill>
              </a:rPr>
              <a:t>, на нижний этаж здания, в котором находитесь</a:t>
            </a:r>
          </a:p>
          <a:p>
            <a:endParaRPr lang="ru-RU" sz="1100" dirty="0">
              <a:solidFill>
                <a:schemeClr val="bg1"/>
              </a:solidFill>
            </a:endParaRPr>
          </a:p>
          <a:p>
            <a:pPr marL="171450" indent="-171450">
              <a:buFontTx/>
              <a:buChar char="-"/>
            </a:pPr>
            <a:r>
              <a:rPr lang="ru-RU" sz="1200" dirty="0"/>
              <a:t>найдите помещение с несущими стенами</a:t>
            </a:r>
            <a:r>
              <a:rPr lang="ru-RU" sz="1100" dirty="0">
                <a:solidFill>
                  <a:schemeClr val="bg1"/>
                </a:solidFill>
              </a:rPr>
              <a:t>, сядьте на пол около такой стены и пригнитесь, избегайте нахождения напротив окон</a:t>
            </a:r>
          </a:p>
          <a:p>
            <a:endParaRPr lang="ru-RU" sz="1100" dirty="0">
              <a:solidFill>
                <a:schemeClr val="bg1"/>
              </a:solidFill>
            </a:endParaRPr>
          </a:p>
          <a:p>
            <a:pPr marL="171450" indent="-171450">
              <a:buFontTx/>
              <a:buChar char="-"/>
            </a:pPr>
            <a:r>
              <a:rPr lang="ru-RU" sz="1200" dirty="0"/>
              <a:t>заранее сформируйте «тревожные чемоданчики» </a:t>
            </a:r>
            <a:r>
              <a:rPr lang="ru-RU" sz="1100" dirty="0">
                <a:solidFill>
                  <a:schemeClr val="bg1"/>
                </a:solidFill>
              </a:rPr>
              <a:t>для каждого члена семьи, который будет находится в вашем укрытии (личные документы, деньги, средства связи, продукты питания, одежду, аптечку</a:t>
            </a:r>
            <a:r>
              <a:rPr lang="ru-RU" sz="1000" dirty="0" smtClean="0">
                <a:solidFill>
                  <a:schemeClr val="bg1"/>
                </a:solidFill>
              </a:rPr>
              <a:t>)</a:t>
            </a:r>
            <a:endParaRPr lang="ru-RU" sz="1000" dirty="0">
              <a:solidFill>
                <a:schemeClr val="bg1"/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74812" y="981635"/>
            <a:ext cx="2586440" cy="3325033"/>
          </a:xfrm>
          <a:prstGeom prst="roundRect">
            <a:avLst>
              <a:gd name="adj" fmla="val 6049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328015" y="1048634"/>
            <a:ext cx="2318976" cy="724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телефоны экстренных служб: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65950" y="1860248"/>
            <a:ext cx="1991508" cy="2349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ru-RU" sz="1600" dirty="0"/>
              <a:t>УФСБ </a:t>
            </a:r>
          </a:p>
          <a:p>
            <a:pPr algn="ctr">
              <a:lnSpc>
                <a:spcPts val="1600"/>
              </a:lnSpc>
            </a:pPr>
            <a:r>
              <a:rPr lang="ru-RU" sz="1800" dirty="0"/>
              <a:t>  </a:t>
            </a:r>
            <a:r>
              <a:rPr lang="ru-RU" sz="1800" b="1" dirty="0"/>
              <a:t>8 (3652) 291-020, </a:t>
            </a:r>
            <a:r>
              <a:rPr lang="ru-RU" sz="1800" b="1" dirty="0" smtClean="0"/>
              <a:t> </a:t>
            </a:r>
            <a:r>
              <a:rPr lang="ru-RU" sz="1800" b="1" dirty="0" smtClean="0"/>
              <a:t>8-800-224-22-22</a:t>
            </a:r>
            <a:endParaRPr lang="ru-RU" sz="1800" b="1" dirty="0"/>
          </a:p>
          <a:p>
            <a:pPr algn="ctr">
              <a:lnSpc>
                <a:spcPts val="1600"/>
              </a:lnSpc>
            </a:pPr>
            <a:endParaRPr lang="ru-RU" sz="1600" b="1" dirty="0"/>
          </a:p>
          <a:p>
            <a:pPr algn="ctr">
              <a:lnSpc>
                <a:spcPts val="1600"/>
              </a:lnSpc>
            </a:pPr>
            <a:r>
              <a:rPr lang="ru-RU" sz="1600" dirty="0"/>
              <a:t>МВД </a:t>
            </a:r>
          </a:p>
          <a:p>
            <a:pPr algn="ctr">
              <a:lnSpc>
                <a:spcPts val="1600"/>
              </a:lnSpc>
            </a:pPr>
            <a:r>
              <a:rPr lang="ru-RU" sz="1800" b="1" dirty="0" smtClean="0"/>
              <a:t>8 (3652</a:t>
            </a:r>
            <a:r>
              <a:rPr lang="ru-RU" sz="1800" b="1" dirty="0"/>
              <a:t>) 73-46-13</a:t>
            </a:r>
            <a:r>
              <a:rPr lang="ru-RU" sz="1800" dirty="0"/>
              <a:t> </a:t>
            </a:r>
          </a:p>
          <a:p>
            <a:pPr algn="ctr">
              <a:lnSpc>
                <a:spcPts val="1600"/>
              </a:lnSpc>
            </a:pPr>
            <a:endParaRPr lang="ru-RU" sz="1600" dirty="0"/>
          </a:p>
          <a:p>
            <a:pPr algn="ctr">
              <a:lnSpc>
                <a:spcPts val="1600"/>
              </a:lnSpc>
            </a:pPr>
            <a:r>
              <a:rPr lang="ru-RU" sz="1600" b="1" dirty="0"/>
              <a:t> </a:t>
            </a:r>
            <a:r>
              <a:rPr lang="ru-RU" sz="1600" dirty="0"/>
              <a:t>единый номер вызова экстренных служб </a:t>
            </a:r>
          </a:p>
          <a:p>
            <a:pPr algn="ctr">
              <a:lnSpc>
                <a:spcPts val="1600"/>
              </a:lnSpc>
            </a:pPr>
            <a:r>
              <a:rPr lang="ru-RU" sz="1800" b="1" dirty="0"/>
              <a:t>112</a:t>
            </a:r>
            <a:endParaRPr lang="ru-RU" sz="1800" dirty="0"/>
          </a:p>
        </p:txBody>
      </p:sp>
      <p:sp>
        <p:nvSpPr>
          <p:cNvPr id="34" name="TextBox 33"/>
          <p:cNvSpPr txBox="1"/>
          <p:nvPr/>
        </p:nvSpPr>
        <p:spPr>
          <a:xfrm>
            <a:off x="3001154" y="6670493"/>
            <a:ext cx="2040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dirty="0" smtClean="0">
                <a:solidFill>
                  <a:srgbClr val="FF0000"/>
                </a:solidFill>
              </a:rPr>
              <a:t>запрещается</a:t>
            </a:r>
            <a:endParaRPr lang="ru-RU" sz="1800" dirty="0">
              <a:solidFill>
                <a:srgbClr val="FF0000"/>
              </a:solidFill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2" y="180589"/>
            <a:ext cx="1008667" cy="100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50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354</TotalTime>
  <Words>287</Words>
  <Application>Microsoft Office PowerPoint</Application>
  <PresentationFormat>Произвольный</PresentationFormat>
  <Paragraphs>46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Памятка действий при атаке БПЛА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памятка действий при атаке БПЛА</dc:title>
  <dc:creator>Admin</dc:creator>
  <cp:lastModifiedBy>Admin</cp:lastModifiedBy>
  <cp:revision>50</cp:revision>
  <cp:lastPrinted>2026-07-30T12:20:57Z</cp:lastPrinted>
  <dcterms:created xsi:type="dcterms:W3CDTF">2026-07-30T06:37:52Z</dcterms:created>
  <dcterms:modified xsi:type="dcterms:W3CDTF">2026-07-30T12:42:54Z</dcterms:modified>
</cp:coreProperties>
</file>